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27148-5598-164B-A90E-DBAE187F83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Hill College </a:t>
            </a:r>
            <a:br>
              <a:rPr lang="en-US" sz="6000" b="1" dirty="0"/>
            </a:br>
            <a:r>
              <a:rPr lang="en-US" sz="6000" b="1" dirty="0"/>
              <a:t>Strategic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CCAED5-0313-A241-93FC-E14F694896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Annual Update</a:t>
            </a:r>
          </a:p>
          <a:p>
            <a:r>
              <a:rPr lang="en-US" sz="2800" b="1" dirty="0"/>
              <a:t>June 2019</a:t>
            </a:r>
          </a:p>
        </p:txBody>
      </p:sp>
    </p:spTree>
    <p:extLst>
      <p:ext uri="{BB962C8B-B14F-4D97-AF65-F5344CB8AC3E}">
        <p14:creationId xmlns:p14="http://schemas.microsoft.com/office/powerpoint/2010/main" val="28506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C8857-0EC3-1541-AC4F-08C3DE822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29309"/>
            <a:ext cx="10131425" cy="1099127"/>
          </a:xfrm>
        </p:spPr>
        <p:txBody>
          <a:bodyPr>
            <a:normAutofit/>
          </a:bodyPr>
          <a:lstStyle/>
          <a:p>
            <a:r>
              <a:rPr lang="en-US" sz="4000" b="1" dirty="0"/>
              <a:t>Strategic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8FE28-BB59-334A-925B-9A4E12F11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1" y="951346"/>
            <a:ext cx="11012930" cy="5571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1. Enrollment</a:t>
            </a:r>
            <a:r>
              <a:rPr lang="en-US" sz="2000" dirty="0"/>
              <a:t>: Increase </a:t>
            </a:r>
            <a:r>
              <a:rPr lang="en-US" sz="2000" dirty="0">
                <a:solidFill>
                  <a:srgbClr val="FF0000"/>
                </a:solidFill>
              </a:rPr>
              <a:t>enrollment</a:t>
            </a:r>
            <a:r>
              <a:rPr lang="en-US" sz="2000" dirty="0"/>
              <a:t> by 3% annually over the next 5 years</a:t>
            </a:r>
          </a:p>
          <a:p>
            <a:pPr lvl="1"/>
            <a:r>
              <a:rPr lang="en-US" sz="1800" dirty="0"/>
              <a:t>Strategy 1: Create A Comprehensive Recruitment Strategy And Implementation Plan</a:t>
            </a:r>
          </a:p>
          <a:p>
            <a:pPr lvl="1"/>
            <a:r>
              <a:rPr lang="en-US" sz="1800" dirty="0"/>
              <a:t>Strategy 2: Enhance </a:t>
            </a:r>
            <a:r>
              <a:rPr lang="en-US" sz="1800" dirty="0" smtClean="0"/>
              <a:t>the </a:t>
            </a:r>
            <a:r>
              <a:rPr lang="en-US" sz="1800" dirty="0"/>
              <a:t>Prospective Student Experience </a:t>
            </a:r>
          </a:p>
          <a:p>
            <a:pPr lvl="1"/>
            <a:r>
              <a:rPr lang="en-US" sz="1800" dirty="0"/>
              <a:t>Strategy 3: Grow Partnerships With Business And Industry </a:t>
            </a:r>
          </a:p>
          <a:p>
            <a:pPr marL="0" indent="0">
              <a:buNone/>
            </a:pPr>
            <a:r>
              <a:rPr lang="en-US" sz="2000" dirty="0" smtClean="0"/>
              <a:t>2. Retention</a:t>
            </a:r>
            <a:r>
              <a:rPr lang="en-US" sz="2000" dirty="0"/>
              <a:t>: Increase </a:t>
            </a:r>
            <a:r>
              <a:rPr lang="en-US" sz="2000" dirty="0">
                <a:solidFill>
                  <a:srgbClr val="FF0000"/>
                </a:solidFill>
              </a:rPr>
              <a:t>retention</a:t>
            </a:r>
            <a:r>
              <a:rPr lang="en-US" sz="2000" dirty="0"/>
              <a:t> by 3% annually over the next 5 years</a:t>
            </a:r>
          </a:p>
          <a:p>
            <a:pPr lvl="1"/>
            <a:r>
              <a:rPr lang="en-US" sz="1800" dirty="0"/>
              <a:t>Strategy 1:  Create A Comprehensive Retention Strategy And Implementation Plan </a:t>
            </a:r>
          </a:p>
          <a:p>
            <a:pPr lvl="1"/>
            <a:r>
              <a:rPr lang="en-US" sz="1800" dirty="0"/>
              <a:t>Strategy 2: Enhance the Student Experience (Retention)</a:t>
            </a:r>
          </a:p>
          <a:p>
            <a:pPr lvl="1"/>
            <a:r>
              <a:rPr lang="en-US" sz="1800" dirty="0"/>
              <a:t>Strategy 3: Increase Instructional Flexibility and Engagement </a:t>
            </a:r>
          </a:p>
          <a:p>
            <a:pPr marL="0" indent="0">
              <a:buNone/>
            </a:pPr>
            <a:r>
              <a:rPr lang="en-US" sz="2000" dirty="0" smtClean="0"/>
              <a:t>3. Completion</a:t>
            </a:r>
            <a:r>
              <a:rPr lang="en-US" sz="2000" dirty="0"/>
              <a:t>: Increase </a:t>
            </a:r>
            <a:r>
              <a:rPr lang="en-US" sz="2000" dirty="0">
                <a:solidFill>
                  <a:srgbClr val="FF0000"/>
                </a:solidFill>
              </a:rPr>
              <a:t>completion</a:t>
            </a:r>
            <a:r>
              <a:rPr lang="en-US" sz="2000" dirty="0"/>
              <a:t> by 3% annually over the next 5 years</a:t>
            </a:r>
          </a:p>
          <a:p>
            <a:pPr lvl="1"/>
            <a:r>
              <a:rPr lang="en-US" sz="1800" dirty="0"/>
              <a:t>Strategy 1: Evaluate and Improve Internal Processes </a:t>
            </a:r>
          </a:p>
          <a:p>
            <a:pPr lvl="1"/>
            <a:r>
              <a:rPr lang="en-US" sz="1800" dirty="0"/>
              <a:t>Strategy 2: Enhance the Student Experience (Completion)</a:t>
            </a:r>
          </a:p>
          <a:p>
            <a:pPr lvl="1"/>
            <a:r>
              <a:rPr lang="en-US" sz="1800" dirty="0"/>
              <a:t>Strategy 3: Create a Completion Awareness Strategy and Implementation Plan</a:t>
            </a:r>
          </a:p>
        </p:txBody>
      </p:sp>
    </p:spTree>
    <p:extLst>
      <p:ext uri="{BB962C8B-B14F-4D97-AF65-F5344CB8AC3E}">
        <p14:creationId xmlns:p14="http://schemas.microsoft.com/office/powerpoint/2010/main" val="2914404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74201-F816-9047-ACFC-74974BC16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291" y="123941"/>
            <a:ext cx="10131425" cy="845877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Enrollment</a:t>
            </a:r>
            <a:endParaRPr lang="en-US" sz="4000" b="1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34" y="1102185"/>
            <a:ext cx="9497538" cy="555457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15433A7-8962-46E2-A142-950BB360DE08}"/>
              </a:ext>
            </a:extLst>
          </p:cNvPr>
          <p:cNvSpPr txBox="1"/>
          <p:nvPr/>
        </p:nvSpPr>
        <p:spPr>
          <a:xfrm>
            <a:off x="7152640" y="1981200"/>
            <a:ext cx="3251200" cy="15849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27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4BE79-679B-1F4A-8BE2-74859129D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47484"/>
            <a:ext cx="10131425" cy="896226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Retention</a:t>
            </a:r>
            <a:endParaRPr lang="en-US" sz="4000" b="1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317" y="1168283"/>
            <a:ext cx="9096389" cy="54979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14E3960-1BD1-4C3C-9D8C-40AB4CD69FAA}"/>
              </a:ext>
            </a:extLst>
          </p:cNvPr>
          <p:cNvSpPr txBox="1"/>
          <p:nvPr/>
        </p:nvSpPr>
        <p:spPr>
          <a:xfrm>
            <a:off x="7142480" y="1422400"/>
            <a:ext cx="3157226" cy="6096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107E57-B67A-4743-AFBF-22DC0320D548}"/>
              </a:ext>
            </a:extLst>
          </p:cNvPr>
          <p:cNvSpPr txBox="1"/>
          <p:nvPr/>
        </p:nvSpPr>
        <p:spPr>
          <a:xfrm>
            <a:off x="7142480" y="2819400"/>
            <a:ext cx="3157226" cy="6096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4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34217-00AC-7F4C-BE34-D4D94D117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27820"/>
            <a:ext cx="10131425" cy="95791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Completion</a:t>
            </a:r>
            <a:endParaRPr lang="en-US" sz="4000" b="1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419" y="1187335"/>
            <a:ext cx="9248187" cy="55379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6AAD3F-8E0F-4629-8044-E69780ABD44C}"/>
              </a:ext>
            </a:extLst>
          </p:cNvPr>
          <p:cNvSpPr txBox="1"/>
          <p:nvPr/>
        </p:nvSpPr>
        <p:spPr>
          <a:xfrm>
            <a:off x="7142480" y="1422400"/>
            <a:ext cx="3157226" cy="6096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2DE573-5CBE-430C-AFBC-B224F3DB3E46}"/>
              </a:ext>
            </a:extLst>
          </p:cNvPr>
          <p:cNvSpPr txBox="1"/>
          <p:nvPr/>
        </p:nvSpPr>
        <p:spPr>
          <a:xfrm>
            <a:off x="7218380" y="2133600"/>
            <a:ext cx="3157226" cy="6096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934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3209D-E80C-844C-BC6E-8398F4114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10131425" cy="1043709"/>
          </a:xfrm>
        </p:spPr>
        <p:txBody>
          <a:bodyPr>
            <a:normAutofit/>
          </a:bodyPr>
          <a:lstStyle/>
          <a:p>
            <a:r>
              <a:rPr lang="en-US" sz="4000" b="1" dirty="0"/>
              <a:t>2018-2019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80D5F-6EE4-E542-B1EB-445F9ECEC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964" y="822035"/>
            <a:ext cx="10131425" cy="584602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Nine</a:t>
            </a:r>
            <a:r>
              <a:rPr lang="en-US" sz="2400" dirty="0" smtClean="0"/>
              <a:t> strategic </a:t>
            </a:r>
            <a:r>
              <a:rPr lang="en-US" sz="2400" dirty="0"/>
              <a:t>plan teams with </a:t>
            </a:r>
            <a:r>
              <a:rPr lang="en-US" sz="2400" dirty="0">
                <a:solidFill>
                  <a:srgbClr val="FF0000"/>
                </a:solidFill>
              </a:rPr>
              <a:t>123</a:t>
            </a:r>
            <a:r>
              <a:rPr lang="en-US" sz="2400" dirty="0"/>
              <a:t> staff and faculty </a:t>
            </a:r>
            <a:r>
              <a:rPr lang="en-US" sz="2400" dirty="0" smtClean="0"/>
              <a:t>participating</a:t>
            </a:r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15</a:t>
            </a:r>
            <a:r>
              <a:rPr lang="en-US" sz="2400" dirty="0" smtClean="0"/>
              <a:t> </a:t>
            </a:r>
            <a:r>
              <a:rPr lang="en-US" sz="2400" dirty="0"/>
              <a:t>total recommendations submitted</a:t>
            </a:r>
          </a:p>
          <a:p>
            <a:pPr lvl="1"/>
            <a:r>
              <a:rPr lang="en-US" sz="2100" dirty="0"/>
              <a:t>3 completed and implemented</a:t>
            </a:r>
          </a:p>
          <a:p>
            <a:pPr lvl="1"/>
            <a:r>
              <a:rPr lang="en-US" sz="2100" dirty="0"/>
              <a:t>10 approved and in the process of being implemented</a:t>
            </a:r>
          </a:p>
          <a:p>
            <a:r>
              <a:rPr lang="en-US" sz="2400" dirty="0" smtClean="0"/>
              <a:t>Recommendations </a:t>
            </a:r>
            <a:r>
              <a:rPr lang="en-US" sz="2400" dirty="0"/>
              <a:t>were approved in </a:t>
            </a:r>
            <a:r>
              <a:rPr lang="en-US" sz="2400" dirty="0">
                <a:solidFill>
                  <a:srgbClr val="FF0000"/>
                </a:solidFill>
              </a:rPr>
              <a:t>all three strategic plan categories</a:t>
            </a:r>
          </a:p>
          <a:p>
            <a:pPr lvl="1"/>
            <a:r>
              <a:rPr lang="en-US" sz="2100" dirty="0"/>
              <a:t>Enrollment </a:t>
            </a:r>
            <a:r>
              <a:rPr lang="en-US" sz="2100" dirty="0" smtClean="0"/>
              <a:t>Recommendations:</a:t>
            </a:r>
            <a:r>
              <a:rPr lang="en-US" sz="2100" dirty="0"/>
              <a:t>		</a:t>
            </a:r>
          </a:p>
          <a:p>
            <a:pPr lvl="2"/>
            <a:r>
              <a:rPr lang="en-US" sz="1900" dirty="0"/>
              <a:t>Recruitment </a:t>
            </a:r>
            <a:r>
              <a:rPr lang="en-US" sz="1900" dirty="0" smtClean="0"/>
              <a:t>Boot Camp</a:t>
            </a:r>
            <a:endParaRPr lang="en-US" sz="1900" dirty="0"/>
          </a:p>
          <a:p>
            <a:pPr lvl="2"/>
            <a:r>
              <a:rPr lang="en-US" sz="1900" dirty="0"/>
              <a:t>Dual </a:t>
            </a:r>
            <a:r>
              <a:rPr lang="en-US" sz="1900" dirty="0" smtClean="0"/>
              <a:t>Credit Recruitment Videos</a:t>
            </a:r>
            <a:endParaRPr lang="en-US" sz="1900" dirty="0"/>
          </a:p>
          <a:p>
            <a:pPr lvl="2"/>
            <a:r>
              <a:rPr lang="en-US" sz="1900" dirty="0" smtClean="0"/>
              <a:t>CE &amp; CTE </a:t>
            </a:r>
            <a:r>
              <a:rPr lang="en-US" sz="1900" dirty="0"/>
              <a:t>to </a:t>
            </a:r>
            <a:r>
              <a:rPr lang="en-US" sz="1900" dirty="0" smtClean="0"/>
              <a:t>Business </a:t>
            </a:r>
            <a:r>
              <a:rPr lang="en-US" sz="1900" dirty="0"/>
              <a:t>L</a:t>
            </a:r>
            <a:r>
              <a:rPr lang="en-US" sz="1900" dirty="0" smtClean="0"/>
              <a:t>iaison</a:t>
            </a:r>
            <a:endParaRPr lang="en-US" sz="1900" dirty="0"/>
          </a:p>
          <a:p>
            <a:pPr lvl="2"/>
            <a:r>
              <a:rPr lang="en-US" sz="1900" dirty="0"/>
              <a:t>Increase </a:t>
            </a:r>
            <a:r>
              <a:rPr lang="en-US" sz="1900" dirty="0" smtClean="0"/>
              <a:t>technical program A</a:t>
            </a:r>
            <a:r>
              <a:rPr lang="en-US" sz="1900" dirty="0" smtClean="0"/>
              <a:t>dvisory </a:t>
            </a:r>
            <a:r>
              <a:rPr lang="en-US" sz="1900" dirty="0"/>
              <a:t>B</a:t>
            </a:r>
            <a:r>
              <a:rPr lang="en-US" sz="1900" dirty="0" smtClean="0"/>
              <a:t>oard </a:t>
            </a:r>
            <a:r>
              <a:rPr lang="en-US" sz="1900" dirty="0"/>
              <a:t>V</a:t>
            </a:r>
            <a:r>
              <a:rPr lang="en-US" sz="1900" dirty="0" smtClean="0"/>
              <a:t>isibility</a:t>
            </a:r>
            <a:endParaRPr lang="en-US" sz="1900" dirty="0"/>
          </a:p>
          <a:p>
            <a:pPr lvl="1"/>
            <a:r>
              <a:rPr lang="en-US" sz="2100" dirty="0"/>
              <a:t>Retention </a:t>
            </a:r>
            <a:r>
              <a:rPr lang="en-US" sz="2100" dirty="0" smtClean="0"/>
              <a:t>Recommendations:</a:t>
            </a:r>
            <a:endParaRPr lang="en-US" sz="2100" dirty="0"/>
          </a:p>
          <a:p>
            <a:pPr lvl="2"/>
            <a:r>
              <a:rPr lang="en-US" sz="1900" dirty="0" smtClean="0"/>
              <a:t>Best Practices r</a:t>
            </a:r>
            <a:r>
              <a:rPr lang="en-US" sz="1900" dirty="0" smtClean="0"/>
              <a:t>epository to increase Student </a:t>
            </a:r>
            <a:r>
              <a:rPr lang="en-US" sz="1900" dirty="0"/>
              <a:t>E</a:t>
            </a:r>
            <a:r>
              <a:rPr lang="en-US" sz="1900" dirty="0" smtClean="0"/>
              <a:t>ngagement</a:t>
            </a:r>
            <a:endParaRPr lang="en-US" sz="1900" dirty="0"/>
          </a:p>
          <a:p>
            <a:pPr lvl="1"/>
            <a:r>
              <a:rPr lang="en-US" sz="2100" dirty="0"/>
              <a:t>Completion </a:t>
            </a:r>
            <a:r>
              <a:rPr lang="en-US" sz="2100" dirty="0" smtClean="0"/>
              <a:t>Recommendations:</a:t>
            </a:r>
            <a:endParaRPr lang="en-US" sz="2100" dirty="0"/>
          </a:p>
          <a:p>
            <a:pPr lvl="2"/>
            <a:r>
              <a:rPr lang="en-US" sz="1900" dirty="0"/>
              <a:t>Align major selection on Apply Texas to new </a:t>
            </a:r>
            <a:r>
              <a:rPr lang="en-US" sz="1900" dirty="0" smtClean="0"/>
              <a:t>HC Pathways </a:t>
            </a:r>
            <a:endParaRPr lang="en-US" sz="1900" dirty="0"/>
          </a:p>
          <a:p>
            <a:pPr lvl="2"/>
            <a:r>
              <a:rPr lang="en-US" sz="1900" dirty="0"/>
              <a:t>Initiative to educate the college on </a:t>
            </a:r>
            <a:r>
              <a:rPr lang="en-US" sz="1900" dirty="0" smtClean="0"/>
              <a:t>Completion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99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790CB-DD35-4857-93F1-D281861AD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1" y="213360"/>
            <a:ext cx="10131425" cy="1456267"/>
          </a:xfrm>
        </p:spPr>
        <p:txBody>
          <a:bodyPr>
            <a:normAutofit/>
          </a:bodyPr>
          <a:lstStyle/>
          <a:p>
            <a:r>
              <a:rPr lang="en-US" sz="4000" b="1" dirty="0"/>
              <a:t>Going Forward</a:t>
            </a:r>
          </a:p>
        </p:txBody>
      </p:sp>
      <p:sp>
        <p:nvSpPr>
          <p:cNvPr id="3" name="Rectangle 2"/>
          <p:cNvSpPr/>
          <p:nvPr/>
        </p:nvSpPr>
        <p:spPr>
          <a:xfrm>
            <a:off x="1173018" y="1939637"/>
            <a:ext cx="10344727" cy="4621876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IE Committee Retreat, June 2019</a:t>
            </a:r>
          </a:p>
          <a:p>
            <a:pPr marL="342900" lvl="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Recommendations to President’s Council for 2019-2020 Priorities &amp; Teams</a:t>
            </a:r>
          </a:p>
          <a:p>
            <a:pPr marL="342900" lvl="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Strategic Plan Teams work to move goals forward, making recommendations for consideration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948988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213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Celestial</vt:lpstr>
      <vt:lpstr>Hill College  Strategic Plan</vt:lpstr>
      <vt:lpstr>Strategic Plan</vt:lpstr>
      <vt:lpstr>Enrollment</vt:lpstr>
      <vt:lpstr>Retention</vt:lpstr>
      <vt:lpstr>Completion</vt:lpstr>
      <vt:lpstr>2018-2019 Activities</vt:lpstr>
      <vt:lpstr>Going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Hill College  Strategic Plan</dc:title>
  <dc:creator>Sherry Davis</dc:creator>
  <cp:lastModifiedBy>Jessyca Brown</cp:lastModifiedBy>
  <cp:revision>14</cp:revision>
  <dcterms:created xsi:type="dcterms:W3CDTF">2019-06-07T14:43:03Z</dcterms:created>
  <dcterms:modified xsi:type="dcterms:W3CDTF">2019-06-11T02:19:09Z</dcterms:modified>
</cp:coreProperties>
</file>